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861" r:id="rId2"/>
    <p:sldId id="858" r:id="rId3"/>
    <p:sldId id="876" r:id="rId4"/>
    <p:sldId id="878" r:id="rId5"/>
    <p:sldId id="860" r:id="rId6"/>
    <p:sldId id="879" r:id="rId7"/>
    <p:sldId id="880" r:id="rId8"/>
  </p:sldIdLst>
  <p:sldSz cx="9144000" cy="5715000" type="screen16x10"/>
  <p:notesSz cx="6724650" cy="9866313"/>
  <p:defaultTextStyle>
    <a:defPPr>
      <a:defRPr lang="en-AU"/>
    </a:defPPr>
    <a:lvl1pPr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1pPr>
    <a:lvl2pPr marL="4572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2pPr>
    <a:lvl3pPr marL="9144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3pPr>
    <a:lvl4pPr marL="13716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4pPr>
    <a:lvl5pPr marL="18288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5pPr>
    <a:lvl6pPr marL="2286000" algn="l" defTabSz="457200" rtl="0" eaLnBrk="1" latinLnBrk="0" hangingPunct="1">
      <a:defRPr kern="1200">
        <a:solidFill>
          <a:schemeClr val="tx1"/>
        </a:solidFill>
        <a:latin typeface="Arial" pitchFamily="-102" charset="0"/>
        <a:ea typeface="Arial" pitchFamily="-102" charset="0"/>
        <a:cs typeface="Arial" pitchFamily="-102" charset="0"/>
      </a:defRPr>
    </a:lvl6pPr>
    <a:lvl7pPr marL="2743200" algn="l" defTabSz="457200" rtl="0" eaLnBrk="1" latinLnBrk="0" hangingPunct="1">
      <a:defRPr kern="1200">
        <a:solidFill>
          <a:schemeClr val="tx1"/>
        </a:solidFill>
        <a:latin typeface="Arial" pitchFamily="-102" charset="0"/>
        <a:ea typeface="Arial" pitchFamily="-102" charset="0"/>
        <a:cs typeface="Arial" pitchFamily="-102" charset="0"/>
      </a:defRPr>
    </a:lvl7pPr>
    <a:lvl8pPr marL="3200400" algn="l" defTabSz="457200" rtl="0" eaLnBrk="1" latinLnBrk="0" hangingPunct="1">
      <a:defRPr kern="1200">
        <a:solidFill>
          <a:schemeClr val="tx1"/>
        </a:solidFill>
        <a:latin typeface="Arial" pitchFamily="-102" charset="0"/>
        <a:ea typeface="Arial" pitchFamily="-102" charset="0"/>
        <a:cs typeface="Arial" pitchFamily="-102" charset="0"/>
      </a:defRPr>
    </a:lvl8pPr>
    <a:lvl9pPr marL="3657600" algn="l" defTabSz="457200" rtl="0" eaLnBrk="1" latinLnBrk="0" hangingPunct="1">
      <a:defRPr kern="1200">
        <a:solidFill>
          <a:schemeClr val="tx1"/>
        </a:solidFill>
        <a:latin typeface="Arial" pitchFamily="-102" charset="0"/>
        <a:ea typeface="Arial" pitchFamily="-102" charset="0"/>
        <a:cs typeface="Arial" pitchFamily="-102" charset="0"/>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78E1B4"/>
    <a:srgbClr val="FFFF66"/>
    <a:srgbClr val="FF96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55" autoAdjust="0"/>
    <p:restoredTop sz="82428" autoAdjust="0"/>
  </p:normalViewPr>
  <p:slideViewPr>
    <p:cSldViewPr>
      <p:cViewPr varScale="1">
        <p:scale>
          <a:sx n="215" d="100"/>
          <a:sy n="215" d="100"/>
        </p:scale>
        <p:origin x="1640" y="184"/>
      </p:cViewPr>
      <p:guideLst>
        <p:guide orient="horz" pos="180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08413" y="0"/>
            <a:ext cx="2914650" cy="493713"/>
          </a:xfrm>
          <a:prstGeom prst="rect">
            <a:avLst/>
          </a:prstGeom>
        </p:spPr>
        <p:txBody>
          <a:bodyPr vert="horz" lIns="91440" tIns="45720" rIns="91440" bIns="45720" rtlCol="0"/>
          <a:lstStyle>
            <a:lvl1pPr algn="r">
              <a:defRPr sz="1200"/>
            </a:lvl1pPr>
          </a:lstStyle>
          <a:p>
            <a:fld id="{7EDE2877-BD95-1343-A552-BA2868463D4E}" type="datetimeFigureOut">
              <a:rPr lang="en-US" smtClean="0"/>
              <a:pPr/>
              <a:t>4/3/20</a:t>
            </a:fld>
            <a:endParaRPr lang="en-US" dirty="0"/>
          </a:p>
        </p:txBody>
      </p:sp>
      <p:sp>
        <p:nvSpPr>
          <p:cNvPr id="4" name="Slide Image Placeholder 3"/>
          <p:cNvSpPr>
            <a:spLocks noGrp="1" noRot="1" noChangeAspect="1"/>
          </p:cNvSpPr>
          <p:nvPr>
            <p:ph type="sldImg" idx="2"/>
          </p:nvPr>
        </p:nvSpPr>
        <p:spPr>
          <a:xfrm>
            <a:off x="403225" y="739775"/>
            <a:ext cx="5918200" cy="370046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3100" y="4686300"/>
            <a:ext cx="5378450" cy="44402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013"/>
            <a:ext cx="2914650" cy="49371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08413" y="9371013"/>
            <a:ext cx="2914650" cy="493712"/>
          </a:xfrm>
          <a:prstGeom prst="rect">
            <a:avLst/>
          </a:prstGeom>
        </p:spPr>
        <p:txBody>
          <a:bodyPr vert="horz" lIns="91440" tIns="45720" rIns="91440" bIns="45720" rtlCol="0" anchor="b"/>
          <a:lstStyle>
            <a:lvl1pPr algn="r">
              <a:defRPr sz="1200"/>
            </a:lvl1pPr>
          </a:lstStyle>
          <a:p>
            <a:fld id="{3F6008AE-3493-5D48-A245-434CAFCA04E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1</a:t>
            </a:fld>
            <a:endParaRPr lang="en-US" dirty="0"/>
          </a:p>
        </p:txBody>
      </p:sp>
    </p:spTree>
    <p:extLst>
      <p:ext uri="{BB962C8B-B14F-4D97-AF65-F5344CB8AC3E}">
        <p14:creationId xmlns:p14="http://schemas.microsoft.com/office/powerpoint/2010/main" val="1314749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2</a:t>
            </a:fld>
            <a:endParaRPr lang="en-US" dirty="0"/>
          </a:p>
        </p:txBody>
      </p:sp>
    </p:spTree>
    <p:extLst>
      <p:ext uri="{BB962C8B-B14F-4D97-AF65-F5344CB8AC3E}">
        <p14:creationId xmlns:p14="http://schemas.microsoft.com/office/powerpoint/2010/main" val="3237864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3</a:t>
            </a:fld>
            <a:endParaRPr lang="en-US" dirty="0"/>
          </a:p>
        </p:txBody>
      </p:sp>
    </p:spTree>
    <p:extLst>
      <p:ext uri="{BB962C8B-B14F-4D97-AF65-F5344CB8AC3E}">
        <p14:creationId xmlns:p14="http://schemas.microsoft.com/office/powerpoint/2010/main" val="16189846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4</a:t>
            </a:fld>
            <a:endParaRPr lang="en-US" dirty="0"/>
          </a:p>
        </p:txBody>
      </p:sp>
    </p:spTree>
    <p:extLst>
      <p:ext uri="{BB962C8B-B14F-4D97-AF65-F5344CB8AC3E}">
        <p14:creationId xmlns:p14="http://schemas.microsoft.com/office/powerpoint/2010/main" val="1109246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5</a:t>
            </a:fld>
            <a:endParaRPr lang="en-US" dirty="0"/>
          </a:p>
        </p:txBody>
      </p:sp>
    </p:spTree>
    <p:extLst>
      <p:ext uri="{BB962C8B-B14F-4D97-AF65-F5344CB8AC3E}">
        <p14:creationId xmlns:p14="http://schemas.microsoft.com/office/powerpoint/2010/main" val="2494629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6</a:t>
            </a:fld>
            <a:endParaRPr lang="en-US" dirty="0"/>
          </a:p>
        </p:txBody>
      </p:sp>
    </p:spTree>
    <p:extLst>
      <p:ext uri="{BB962C8B-B14F-4D97-AF65-F5344CB8AC3E}">
        <p14:creationId xmlns:p14="http://schemas.microsoft.com/office/powerpoint/2010/main" val="2411668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3F6008AE-3493-5D48-A245-434CAFCA04E8}" type="slidenum">
              <a:rPr lang="en-US" smtClean="0"/>
              <a:pPr/>
              <a:t>7</a:t>
            </a:fld>
            <a:endParaRPr lang="en-US" dirty="0"/>
          </a:p>
        </p:txBody>
      </p:sp>
    </p:spTree>
    <p:extLst>
      <p:ext uri="{BB962C8B-B14F-4D97-AF65-F5344CB8AC3E}">
        <p14:creationId xmlns:p14="http://schemas.microsoft.com/office/powerpoint/2010/main" val="3450225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4A6EF6CD-5A05-AD49-B453-FBC4F6F6C8B0}" type="slidenum">
              <a:rPr lang="en-AU"/>
              <a:pPr>
                <a:defRPr/>
              </a:pPr>
              <a:t>‹#›</a:t>
            </a:fld>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AD686B7-1218-2B4E-BF52-FE29B0DD9F24}" type="slidenum">
              <a:rPr lang="en-AU"/>
              <a:pPr>
                <a:defRPr/>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0908E64-6402-D945-8D5A-2A600D887B38}" type="slidenum">
              <a:rPr lang="en-AU"/>
              <a:pPr>
                <a:defRPr/>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EF7596F-CC43-3D4E-BDDF-B35BA1640C15}" type="slidenum">
              <a:rPr lang="en-AU"/>
              <a:pPr>
                <a:defRPr/>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2ED6E1C-AFDE-7C44-81F1-DA6F2762B460}" type="slidenum">
              <a:rPr lang="en-AU"/>
              <a:pPr>
                <a:defRPr/>
              </a:pPr>
              <a:t>‹#›</a:t>
            </a:fld>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CE9C4E8D-7F34-0E4E-B530-8998D6EAF250}" type="slidenum">
              <a:rPr lang="en-AU"/>
              <a:pPr>
                <a:defRPr/>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AU"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9" name="Rectangle 6"/>
          <p:cNvSpPr>
            <a:spLocks noGrp="1" noChangeArrowheads="1"/>
          </p:cNvSpPr>
          <p:nvPr>
            <p:ph type="sldNum" sz="quarter" idx="12"/>
          </p:nvPr>
        </p:nvSpPr>
        <p:spPr>
          <a:ln/>
        </p:spPr>
        <p:txBody>
          <a:bodyPr/>
          <a:lstStyle>
            <a:lvl1pPr>
              <a:defRPr/>
            </a:lvl1pPr>
          </a:lstStyle>
          <a:p>
            <a:pPr>
              <a:defRPr/>
            </a:pPr>
            <a:fld id="{99D13D45-15DE-0B4F-AE48-A428CF08051C}" type="slidenum">
              <a:rPr lang="en-AU"/>
              <a:pPr>
                <a:defRPr/>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AU"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5" name="Rectangle 6"/>
          <p:cNvSpPr>
            <a:spLocks noGrp="1" noChangeArrowheads="1"/>
          </p:cNvSpPr>
          <p:nvPr>
            <p:ph type="sldNum" sz="quarter" idx="12"/>
          </p:nvPr>
        </p:nvSpPr>
        <p:spPr>
          <a:ln/>
        </p:spPr>
        <p:txBody>
          <a:bodyPr/>
          <a:lstStyle>
            <a:lvl1pPr>
              <a:defRPr/>
            </a:lvl1pPr>
          </a:lstStyle>
          <a:p>
            <a:pPr>
              <a:defRPr/>
            </a:pPr>
            <a:fld id="{0D05FB2D-7AD0-0C46-9D56-1F21D58EE3A4}" type="slidenum">
              <a:rPr lang="en-AU"/>
              <a:pPr>
                <a:defRPr/>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4" name="Rectangle 6"/>
          <p:cNvSpPr>
            <a:spLocks noGrp="1" noChangeArrowheads="1"/>
          </p:cNvSpPr>
          <p:nvPr>
            <p:ph type="sldNum" sz="quarter" idx="12"/>
          </p:nvPr>
        </p:nvSpPr>
        <p:spPr>
          <a:ln/>
        </p:spPr>
        <p:txBody>
          <a:bodyPr/>
          <a:lstStyle>
            <a:lvl1pPr>
              <a:defRPr/>
            </a:lvl1pPr>
          </a:lstStyle>
          <a:p>
            <a:pPr>
              <a:defRPr/>
            </a:pPr>
            <a:fld id="{3CE1F094-7F9F-E94D-A8E9-4611D1C305D6}" type="slidenum">
              <a:rPr lang="en-AU"/>
              <a:pPr>
                <a:defRPr/>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BD7EC3E1-6F08-2D4D-81E1-165613FF145F}" type="slidenum">
              <a:rPr lang="en-AU"/>
              <a:pPr>
                <a:defRPr/>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D200F1C7-C8AA-6447-B063-AB7C7FA3A957}" type="slidenum">
              <a:rPr lang="en-AU"/>
              <a:pPr>
                <a:defRPr/>
              </a:pPr>
              <a:t>‹#›</a:t>
            </a:fld>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28600"/>
            <a:ext cx="8229600" cy="952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1027" name="Rectangle 3"/>
          <p:cNvSpPr>
            <a:spLocks noGrp="1" noChangeArrowheads="1"/>
          </p:cNvSpPr>
          <p:nvPr>
            <p:ph type="body" idx="1"/>
          </p:nvPr>
        </p:nvSpPr>
        <p:spPr bwMode="auto">
          <a:xfrm>
            <a:off x="457200" y="1333500"/>
            <a:ext cx="8229600" cy="3771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457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2" charset="0"/>
                <a:ea typeface="Arial" pitchFamily="-102" charset="0"/>
                <a:cs typeface="Arial" pitchFamily="-102" charset="0"/>
              </a:defRPr>
            </a:lvl1pPr>
          </a:lstStyle>
          <a:p>
            <a:pPr>
              <a:defRPr/>
            </a:pPr>
            <a:endParaRPr lang="en-AU" dirty="0"/>
          </a:p>
        </p:txBody>
      </p:sp>
      <p:sp>
        <p:nvSpPr>
          <p:cNvPr id="1029" name="Rectangle 5"/>
          <p:cNvSpPr>
            <a:spLocks noGrp="1" noChangeArrowheads="1"/>
          </p:cNvSpPr>
          <p:nvPr>
            <p:ph type="ftr" sz="quarter" idx="3"/>
          </p:nvPr>
        </p:nvSpPr>
        <p:spPr bwMode="auto">
          <a:xfrm>
            <a:off x="3124200" y="5203825"/>
            <a:ext cx="2895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2" charset="0"/>
                <a:ea typeface="Arial" pitchFamily="-102" charset="0"/>
                <a:cs typeface="Arial" pitchFamily="-102" charset="0"/>
              </a:defRPr>
            </a:lvl1pPr>
          </a:lstStyle>
          <a:p>
            <a:pPr>
              <a:defRPr/>
            </a:pPr>
            <a:endParaRPr lang="en-AU" dirty="0"/>
          </a:p>
        </p:txBody>
      </p:sp>
      <p:sp>
        <p:nvSpPr>
          <p:cNvPr id="1030" name="Rectangle 6"/>
          <p:cNvSpPr>
            <a:spLocks noGrp="1" noChangeArrowheads="1"/>
          </p:cNvSpPr>
          <p:nvPr>
            <p:ph type="sldNum" sz="quarter" idx="4"/>
          </p:nvPr>
        </p:nvSpPr>
        <p:spPr bwMode="auto">
          <a:xfrm>
            <a:off x="6553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102" charset="0"/>
                <a:ea typeface="Arial" pitchFamily="-102" charset="0"/>
                <a:cs typeface="Arial" pitchFamily="-102" charset="0"/>
              </a:defRPr>
            </a:lvl1pPr>
          </a:lstStyle>
          <a:p>
            <a:pPr>
              <a:defRPr/>
            </a:pPr>
            <a:fld id="{E3E1DF86-46F4-9A4D-8002-DFA2F827E7C5}" type="slidenum">
              <a:rPr lang="en-AU"/>
              <a:pPr>
                <a:defRPr/>
              </a:pPr>
              <a:t>‹#›</a:t>
            </a:fld>
            <a:endParaRPr lang="en-AU"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2pPr>
      <a:lvl3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3pPr>
      <a:lvl4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4pPr>
      <a:lvl5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5pPr>
      <a:lvl6pPr marL="4572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6pPr>
      <a:lvl7pPr marL="9144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7pPr>
      <a:lvl8pPr marL="13716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8pPr>
      <a:lvl9pPr marL="18288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0" y="481236"/>
            <a:ext cx="9144000" cy="4099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lang="en-US" sz="4400" kern="0" dirty="0">
                <a:solidFill>
                  <a:srgbClr val="FFFF00"/>
                </a:solidFill>
                <a:latin typeface="+mn-lt"/>
                <a:ea typeface="+mn-ea"/>
                <a:cs typeface="+mn-cs"/>
              </a:rPr>
              <a:t>2 Corinthians 10:7-14</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a:solidFill>
                <a:srgbClr val="FFFF00"/>
              </a:solidFill>
              <a:latin typeface="+mn-lt"/>
              <a:ea typeface="+mn-ea"/>
              <a:cs typeface="+mn-cs"/>
            </a:endParaRPr>
          </a:p>
        </p:txBody>
      </p:sp>
    </p:spTree>
    <p:extLst>
      <p:ext uri="{BB962C8B-B14F-4D97-AF65-F5344CB8AC3E}">
        <p14:creationId xmlns:p14="http://schemas.microsoft.com/office/powerpoint/2010/main" val="561445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789277"/>
          </a:xfrm>
          <a:prstGeom prst="rect">
            <a:avLst/>
          </a:prstGeom>
          <a:noFill/>
          <a:ln w="9525">
            <a:noFill/>
            <a:miter lim="800000"/>
            <a:headEnd/>
            <a:tailEnd/>
          </a:ln>
        </p:spPr>
        <p:txBody>
          <a:bodyPr wrap="square">
            <a:prstTxWarp prst="textNoShape">
              <a:avLst/>
            </a:prstTxWarp>
            <a:spAutoFit/>
          </a:bodyPr>
          <a:lstStyle/>
          <a:p>
            <a:pPr>
              <a:lnSpc>
                <a:spcPct val="110000"/>
              </a:lnSpc>
              <a:spcAft>
                <a:spcPts val="0"/>
              </a:spcAft>
            </a:pPr>
            <a:r>
              <a:rPr lang="en-AU" sz="2600" b="1" baseline="30000" dirty="0">
                <a:solidFill>
                  <a:schemeClr val="bg1"/>
                </a:solidFill>
                <a:latin typeface="Times New Roman" panose="02020603050405020304" pitchFamily="18" charset="0"/>
                <a:ea typeface="Arial" panose="020B0604020202020204" pitchFamily="34" charset="0"/>
              </a:rPr>
              <a:t>7 </a:t>
            </a:r>
            <a:r>
              <a:rPr lang="en-AU" sz="2600" dirty="0">
                <a:solidFill>
                  <a:schemeClr val="bg1"/>
                </a:solidFill>
                <a:latin typeface="Times New Roman" panose="02020603050405020304" pitchFamily="18" charset="0"/>
                <a:ea typeface="Arial" panose="020B0604020202020204" pitchFamily="34" charset="0"/>
              </a:rPr>
              <a:t>Look at what is before your eyes.  If anyone is confident that he is Christ’s, let him remind himself that just as he is Christ’s, so also are we.  </a:t>
            </a:r>
            <a:r>
              <a:rPr lang="en-AU" sz="2600" b="1" baseline="30000" dirty="0">
                <a:solidFill>
                  <a:schemeClr val="bg1"/>
                </a:solidFill>
                <a:latin typeface="Times New Roman" panose="02020603050405020304" pitchFamily="18" charset="0"/>
                <a:ea typeface="Arial" panose="020B0604020202020204" pitchFamily="34" charset="0"/>
              </a:rPr>
              <a:t>8 </a:t>
            </a:r>
            <a:r>
              <a:rPr lang="en-AU" sz="2600" dirty="0">
                <a:solidFill>
                  <a:schemeClr val="bg1"/>
                </a:solidFill>
                <a:latin typeface="Times New Roman" panose="02020603050405020304" pitchFamily="18" charset="0"/>
                <a:ea typeface="Arial" panose="020B0604020202020204" pitchFamily="34" charset="0"/>
              </a:rPr>
              <a:t>For even if I boast a little too much of our authority, which the Lord gave for building you up and not for destroying you, I will not be ashamed.  </a:t>
            </a:r>
            <a:r>
              <a:rPr lang="en-AU" sz="2600" b="1" baseline="30000" dirty="0">
                <a:solidFill>
                  <a:schemeClr val="bg1"/>
                </a:solidFill>
                <a:latin typeface="Times New Roman" panose="02020603050405020304" pitchFamily="18" charset="0"/>
                <a:ea typeface="Arial" panose="020B0604020202020204" pitchFamily="34" charset="0"/>
              </a:rPr>
              <a:t>9 </a:t>
            </a:r>
            <a:r>
              <a:rPr lang="en-AU" sz="2600" dirty="0">
                <a:solidFill>
                  <a:schemeClr val="bg1"/>
                </a:solidFill>
                <a:latin typeface="Times New Roman" panose="02020603050405020304" pitchFamily="18" charset="0"/>
                <a:ea typeface="Arial" panose="020B0604020202020204" pitchFamily="34" charset="0"/>
              </a:rPr>
              <a:t>I do not want to appear to be frightening you with my letters.  </a:t>
            </a:r>
            <a:r>
              <a:rPr lang="en-AU" sz="2600" b="1" baseline="30000" dirty="0">
                <a:solidFill>
                  <a:schemeClr val="bg1"/>
                </a:solidFill>
                <a:latin typeface="Times New Roman" panose="02020603050405020304" pitchFamily="18" charset="0"/>
                <a:ea typeface="Arial" panose="020B0604020202020204" pitchFamily="34" charset="0"/>
              </a:rPr>
              <a:t>10 </a:t>
            </a:r>
            <a:r>
              <a:rPr lang="en-AU" sz="2600" dirty="0">
                <a:solidFill>
                  <a:schemeClr val="bg1"/>
                </a:solidFill>
                <a:latin typeface="Times New Roman" panose="02020603050405020304" pitchFamily="18" charset="0"/>
                <a:ea typeface="Arial" panose="020B0604020202020204" pitchFamily="34" charset="0"/>
              </a:rPr>
              <a:t>For they say, “His letters are weighty and strong, but his bodily presence is weak, and his speech of no account.”  </a:t>
            </a:r>
            <a:r>
              <a:rPr lang="en-AU" sz="2600" b="1" baseline="30000" dirty="0">
                <a:solidFill>
                  <a:schemeClr val="bg1"/>
                </a:solidFill>
                <a:latin typeface="Times New Roman" panose="02020603050405020304" pitchFamily="18" charset="0"/>
                <a:ea typeface="Arial" panose="020B0604020202020204" pitchFamily="34" charset="0"/>
              </a:rPr>
              <a:t>11 </a:t>
            </a:r>
            <a:r>
              <a:rPr lang="en-AU" sz="2600" dirty="0">
                <a:solidFill>
                  <a:schemeClr val="bg1"/>
                </a:solidFill>
                <a:latin typeface="Times New Roman" panose="02020603050405020304" pitchFamily="18" charset="0"/>
                <a:ea typeface="Arial" panose="020B0604020202020204" pitchFamily="34" charset="0"/>
              </a:rPr>
              <a:t>Let such a person understand that what we say by letter when absent, we do when present.  </a:t>
            </a:r>
            <a:r>
              <a:rPr lang="en-AU" sz="2600" b="1" baseline="30000" dirty="0">
                <a:solidFill>
                  <a:schemeClr val="bg1"/>
                </a:solidFill>
                <a:latin typeface="Times New Roman" panose="02020603050405020304" pitchFamily="18" charset="0"/>
                <a:ea typeface="Arial" panose="020B0604020202020204" pitchFamily="34" charset="0"/>
              </a:rPr>
              <a:t>12 </a:t>
            </a:r>
            <a:r>
              <a:rPr lang="en-AU" sz="2600" dirty="0">
                <a:solidFill>
                  <a:schemeClr val="bg1"/>
                </a:solidFill>
                <a:latin typeface="Times New Roman" panose="02020603050405020304" pitchFamily="18" charset="0"/>
                <a:ea typeface="Arial" panose="020B0604020202020204" pitchFamily="34" charset="0"/>
              </a:rPr>
              <a:t>Not that we dare to classify or compare ourselves with some of those who are commending themselves.  But when they measure themselves by one another and compare themselves with one another, they are without understanding.</a:t>
            </a:r>
            <a:r>
              <a:rPr lang="en-AU" sz="2600" dirty="0">
                <a:solidFill>
                  <a:schemeClr val="bg1"/>
                </a:solidFill>
              </a:rPr>
              <a:t> </a:t>
            </a:r>
            <a:endParaRPr lang="en-AU" sz="2600" dirty="0">
              <a:solidFill>
                <a:schemeClr val="bg1"/>
              </a:solidFill>
              <a:latin typeface="Calibri" panose="020F050202020403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822691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584221"/>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0"/>
              </a:spcAft>
            </a:pPr>
            <a:r>
              <a:rPr lang="en-AU" sz="2600" b="1" baseline="30000" dirty="0">
                <a:solidFill>
                  <a:schemeClr val="bg1"/>
                </a:solidFill>
                <a:latin typeface="Times New Roman" panose="02020603050405020304" pitchFamily="18" charset="0"/>
                <a:ea typeface="Arial" panose="020B0604020202020204" pitchFamily="34" charset="0"/>
              </a:rPr>
              <a:t>13 </a:t>
            </a:r>
            <a:r>
              <a:rPr lang="en-AU" sz="2600" dirty="0">
                <a:solidFill>
                  <a:schemeClr val="bg1"/>
                </a:solidFill>
                <a:latin typeface="Times New Roman" panose="02020603050405020304" pitchFamily="18" charset="0"/>
                <a:ea typeface="Arial" panose="020B0604020202020204" pitchFamily="34" charset="0"/>
              </a:rPr>
              <a:t>But we will not boast beyond limits, but will boast only with regard to the area of influence God assigned to us, to reach even to you.  </a:t>
            </a:r>
            <a:r>
              <a:rPr lang="en-AU" sz="2600" b="1" baseline="30000" dirty="0">
                <a:solidFill>
                  <a:schemeClr val="bg1"/>
                </a:solidFill>
                <a:latin typeface="Times New Roman" panose="02020603050405020304" pitchFamily="18" charset="0"/>
                <a:ea typeface="Arial" panose="020B0604020202020204" pitchFamily="34" charset="0"/>
              </a:rPr>
              <a:t>14 </a:t>
            </a:r>
            <a:r>
              <a:rPr lang="en-AU" sz="2600" dirty="0">
                <a:solidFill>
                  <a:schemeClr val="bg1"/>
                </a:solidFill>
                <a:latin typeface="Times New Roman" panose="02020603050405020304" pitchFamily="18" charset="0"/>
                <a:ea typeface="Arial" panose="020B0604020202020204" pitchFamily="34" charset="0"/>
              </a:rPr>
              <a:t>For we are not overextending ourselves, as though we did not reach you.  For we were the first to come all the way to you with the gospel of Christ.  </a:t>
            </a:r>
            <a:r>
              <a:rPr lang="en-AU" sz="2600" b="1" baseline="30000" dirty="0">
                <a:solidFill>
                  <a:schemeClr val="bg1"/>
                </a:solidFill>
                <a:latin typeface="Times New Roman" panose="02020603050405020304" pitchFamily="18" charset="0"/>
                <a:ea typeface="Arial" panose="020B0604020202020204" pitchFamily="34" charset="0"/>
              </a:rPr>
              <a:t>15 </a:t>
            </a:r>
            <a:r>
              <a:rPr lang="en-AU" sz="2600" dirty="0">
                <a:solidFill>
                  <a:schemeClr val="bg1"/>
                </a:solidFill>
                <a:latin typeface="Times New Roman" panose="02020603050405020304" pitchFamily="18" charset="0"/>
                <a:ea typeface="Arial" panose="020B0604020202020204" pitchFamily="34" charset="0"/>
              </a:rPr>
              <a:t>We do not boast beyond limit in the labours of others.  But our hope is that as your faith increases, our area of influence among you may be greatly enlarged, </a:t>
            </a:r>
            <a:r>
              <a:rPr lang="en-AU" sz="2600" b="1" baseline="30000" dirty="0">
                <a:solidFill>
                  <a:schemeClr val="bg1"/>
                </a:solidFill>
                <a:latin typeface="Times New Roman" panose="02020603050405020304" pitchFamily="18" charset="0"/>
                <a:ea typeface="Arial" panose="020B0604020202020204" pitchFamily="34" charset="0"/>
              </a:rPr>
              <a:t>16 </a:t>
            </a:r>
            <a:r>
              <a:rPr lang="en-AU" sz="2600" dirty="0">
                <a:solidFill>
                  <a:schemeClr val="bg1"/>
                </a:solidFill>
                <a:latin typeface="Times New Roman" panose="02020603050405020304" pitchFamily="18" charset="0"/>
                <a:ea typeface="Arial" panose="020B0604020202020204" pitchFamily="34" charset="0"/>
              </a:rPr>
              <a:t>so that we may preach the gospel in lands beyond you, without boasting of work already done in another’s area of influence.  </a:t>
            </a:r>
            <a:r>
              <a:rPr lang="en-AU" sz="2600" b="1" baseline="30000" dirty="0">
                <a:solidFill>
                  <a:schemeClr val="bg1"/>
                </a:solidFill>
                <a:latin typeface="Times New Roman" panose="02020603050405020304" pitchFamily="18" charset="0"/>
                <a:ea typeface="Arial" panose="020B0604020202020204" pitchFamily="34" charset="0"/>
              </a:rPr>
              <a:t>17 </a:t>
            </a:r>
            <a:r>
              <a:rPr lang="en-AU" sz="2600" dirty="0">
                <a:solidFill>
                  <a:schemeClr val="bg1"/>
                </a:solidFill>
                <a:latin typeface="Times New Roman" panose="02020603050405020304" pitchFamily="18" charset="0"/>
                <a:ea typeface="Arial" panose="020B0604020202020204" pitchFamily="34" charset="0"/>
              </a:rPr>
              <a:t>“Let the one who boasts, boast in the Lord.”  </a:t>
            </a:r>
            <a:r>
              <a:rPr lang="en-AU" sz="2600" b="1" baseline="30000" dirty="0">
                <a:solidFill>
                  <a:schemeClr val="bg1"/>
                </a:solidFill>
                <a:latin typeface="Times New Roman" panose="02020603050405020304" pitchFamily="18" charset="0"/>
                <a:ea typeface="Arial" panose="020B0604020202020204" pitchFamily="34" charset="0"/>
              </a:rPr>
              <a:t>18 </a:t>
            </a:r>
            <a:r>
              <a:rPr lang="en-AU" sz="2600" dirty="0">
                <a:solidFill>
                  <a:schemeClr val="bg1"/>
                </a:solidFill>
                <a:latin typeface="Times New Roman" panose="02020603050405020304" pitchFamily="18" charset="0"/>
                <a:ea typeface="Arial" panose="020B0604020202020204" pitchFamily="34" charset="0"/>
              </a:rPr>
              <a:t>For it is not the one who commends himself who is approved, but the one whom the Lord commends.</a:t>
            </a:r>
            <a:r>
              <a:rPr lang="en-AU" sz="2600" dirty="0">
                <a:solidFill>
                  <a:schemeClr val="bg1"/>
                </a:solidFill>
              </a:rPr>
              <a:t> </a:t>
            </a:r>
            <a:endParaRPr lang="en-AU" sz="2600" dirty="0">
              <a:solidFill>
                <a:schemeClr val="bg1"/>
              </a:solidFill>
              <a:latin typeface="Calibri" panose="020F050202020403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473413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ighly commended at business awards ceremony">
            <a:extLst>
              <a:ext uri="{FF2B5EF4-FFF2-40B4-BE49-F238E27FC236}">
                <a16:creationId xmlns:a16="http://schemas.microsoft.com/office/drawing/2014/main" id="{C9C46878-725D-BB4F-8718-1E1A0C9757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784" y="846665"/>
            <a:ext cx="3089374" cy="40216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7599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F49C26D-10DE-464D-BC4A-3C5485579F39}"/>
              </a:ext>
            </a:extLst>
          </p:cNvPr>
          <p:cNvSpPr txBox="1"/>
          <p:nvPr/>
        </p:nvSpPr>
        <p:spPr>
          <a:xfrm>
            <a:off x="14378" y="18090"/>
            <a:ext cx="5925774" cy="461665"/>
          </a:xfrm>
          <a:prstGeom prst="rect">
            <a:avLst/>
          </a:prstGeom>
          <a:noFill/>
        </p:spPr>
        <p:txBody>
          <a:bodyPr wrap="square" rtlCol="0">
            <a:spAutoFit/>
          </a:bodyPr>
          <a:lstStyle/>
          <a:p>
            <a:r>
              <a:rPr lang="en-AU" sz="2400" b="1" dirty="0">
                <a:solidFill>
                  <a:srgbClr val="FFFF00"/>
                </a:solidFill>
                <a:latin typeface="Times New Roman" panose="02020603050405020304" pitchFamily="18" charset="0"/>
                <a:cs typeface="Times New Roman" panose="02020603050405020304" pitchFamily="18" charset="0"/>
              </a:rPr>
              <a:t>To Be Commended by God</a:t>
            </a:r>
            <a:endParaRPr lang="en-AU" sz="2400" b="1" i="1" dirty="0">
              <a:solidFill>
                <a:srgbClr val="FFFF0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F87E6CB-0485-2840-B780-90797999B614}"/>
              </a:ext>
            </a:extLst>
          </p:cNvPr>
          <p:cNvSpPr txBox="1"/>
          <p:nvPr/>
        </p:nvSpPr>
        <p:spPr>
          <a:xfrm>
            <a:off x="0" y="1094940"/>
            <a:ext cx="9144000" cy="923330"/>
          </a:xfrm>
          <a:prstGeom prst="rect">
            <a:avLst/>
          </a:prstGeom>
          <a:noFill/>
          <a:ln>
            <a:noFill/>
          </a:ln>
        </p:spPr>
        <p:txBody>
          <a:bodyPr wrap="square" rtlCol="0">
            <a:spAutoFit/>
          </a:bodyPr>
          <a:lstStyle/>
          <a:p>
            <a:pPr marL="133350" indent="-133350">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We’re not supposed to compare ourselves to other Servants of God.  </a:t>
            </a:r>
            <a:br>
              <a:rPr lang="en-AU" dirty="0">
                <a:solidFill>
                  <a:schemeClr val="bg1"/>
                </a:solidFill>
                <a:latin typeface="Times New Roman" panose="02020603050405020304" pitchFamily="18" charset="0"/>
                <a:cs typeface="Times New Roman" panose="02020603050405020304" pitchFamily="18" charset="0"/>
              </a:rPr>
            </a:br>
            <a:r>
              <a:rPr lang="en-AU" dirty="0">
                <a:solidFill>
                  <a:schemeClr val="bg1"/>
                </a:solidFill>
                <a:latin typeface="Times New Roman" panose="02020603050405020304" pitchFamily="18" charset="0"/>
                <a:cs typeface="Times New Roman" panose="02020603050405020304" pitchFamily="18" charset="0"/>
              </a:rPr>
              <a:t>We are Servants of God;  They are Servants of God.  God calls and equips us for </a:t>
            </a:r>
            <a:r>
              <a:rPr lang="en-AU" b="1" dirty="0">
                <a:solidFill>
                  <a:schemeClr val="bg1"/>
                </a:solidFill>
                <a:latin typeface="Times New Roman" panose="02020603050405020304" pitchFamily="18" charset="0"/>
                <a:cs typeface="Times New Roman" panose="02020603050405020304" pitchFamily="18" charset="0"/>
              </a:rPr>
              <a:t>our</a:t>
            </a:r>
            <a:r>
              <a:rPr lang="en-AU" dirty="0">
                <a:solidFill>
                  <a:schemeClr val="bg1"/>
                </a:solidFill>
                <a:latin typeface="Times New Roman" panose="02020603050405020304" pitchFamily="18" charset="0"/>
                <a:cs typeface="Times New Roman" panose="02020603050405020304" pitchFamily="18" charset="0"/>
              </a:rPr>
              <a:t> ministry.</a:t>
            </a:r>
          </a:p>
          <a:p>
            <a:pPr marL="133350" indent="-133350">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No first or second prize.  To be commended by the Lord </a:t>
            </a:r>
            <a:r>
              <a:rPr lang="en-AU" b="1" dirty="0">
                <a:solidFill>
                  <a:schemeClr val="bg1"/>
                </a:solidFill>
                <a:latin typeface="Times New Roman" panose="02020603050405020304" pitchFamily="18" charset="0"/>
                <a:cs typeface="Times New Roman" panose="02020603050405020304" pitchFamily="18" charset="0"/>
              </a:rPr>
              <a:t>is</a:t>
            </a:r>
            <a:r>
              <a:rPr lang="en-AU" dirty="0">
                <a:solidFill>
                  <a:schemeClr val="bg1"/>
                </a:solidFill>
                <a:latin typeface="Times New Roman" panose="02020603050405020304" pitchFamily="18" charset="0"/>
                <a:cs typeface="Times New Roman" panose="02020603050405020304" pitchFamily="18" charset="0"/>
              </a:rPr>
              <a:t> the prize.</a:t>
            </a:r>
          </a:p>
        </p:txBody>
      </p:sp>
      <p:sp>
        <p:nvSpPr>
          <p:cNvPr id="6" name="Rectangle 5">
            <a:extLst>
              <a:ext uri="{FF2B5EF4-FFF2-40B4-BE49-F238E27FC236}">
                <a16:creationId xmlns:a16="http://schemas.microsoft.com/office/drawing/2014/main" id="{87311E44-51FE-0245-96C7-58F9212D8628}"/>
              </a:ext>
            </a:extLst>
          </p:cNvPr>
          <p:cNvSpPr/>
          <p:nvPr/>
        </p:nvSpPr>
        <p:spPr>
          <a:xfrm>
            <a:off x="324495" y="464590"/>
            <a:ext cx="8424936" cy="646331"/>
          </a:xfrm>
          <a:prstGeom prst="rect">
            <a:avLst/>
          </a:prstGeom>
          <a:solidFill>
            <a:schemeClr val="bg1"/>
          </a:solidFill>
        </p:spPr>
        <p:txBody>
          <a:bodyPr wrap="square">
            <a:spAutoFit/>
          </a:bodyPr>
          <a:lstStyle/>
          <a:p>
            <a:pPr indent="152400">
              <a:spcAft>
                <a:spcPts val="0"/>
              </a:spcAft>
            </a:pP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17 </a:t>
            </a:r>
            <a:r>
              <a:rPr lang="en-AU" dirty="0">
                <a:latin typeface="Comic Sans MS" panose="030F0902030302020204" pitchFamily="66" charset="0"/>
                <a:ea typeface="Times New Roman" panose="02020603050405020304" pitchFamily="18" charset="0"/>
                <a:cs typeface="Times New Roman" panose="02020603050405020304" pitchFamily="18" charset="0"/>
              </a:rPr>
              <a:t>“Let the one who boasts, boast in the Lord.”  </a:t>
            </a: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18 </a:t>
            </a:r>
            <a:r>
              <a:rPr lang="en-AU" dirty="0">
                <a:latin typeface="Comic Sans MS" panose="030F0902030302020204" pitchFamily="66" charset="0"/>
                <a:ea typeface="Times New Roman" panose="02020603050405020304" pitchFamily="18" charset="0"/>
                <a:cs typeface="Times New Roman" panose="02020603050405020304" pitchFamily="18" charset="0"/>
              </a:rPr>
              <a:t>For it is not the one who commends himself who is approved, but the one whom the Lord commends.</a:t>
            </a:r>
            <a:r>
              <a:rPr lang="en-AU" dirty="0"/>
              <a:t> </a:t>
            </a:r>
            <a:endParaRPr lang="en-AU" dirty="0">
              <a:latin typeface="Comic Sans MS" panose="030F0902030302020204" pitchFamily="66" charset="0"/>
              <a:ea typeface="Times New Roman" panose="02020603050405020304" pitchFamily="18" charset="0"/>
            </a:endParaRPr>
          </a:p>
        </p:txBody>
      </p:sp>
      <p:sp>
        <p:nvSpPr>
          <p:cNvPr id="11" name="TextBox 10">
            <a:extLst>
              <a:ext uri="{FF2B5EF4-FFF2-40B4-BE49-F238E27FC236}">
                <a16:creationId xmlns:a16="http://schemas.microsoft.com/office/drawing/2014/main" id="{91CA8128-9F28-E148-BEB1-6DA0ED7FF8FC}"/>
              </a:ext>
            </a:extLst>
          </p:cNvPr>
          <p:cNvSpPr txBox="1"/>
          <p:nvPr/>
        </p:nvSpPr>
        <p:spPr>
          <a:xfrm>
            <a:off x="7189" y="2886043"/>
            <a:ext cx="9129622" cy="461665"/>
          </a:xfrm>
          <a:prstGeom prst="rect">
            <a:avLst/>
          </a:prstGeom>
          <a:noFill/>
        </p:spPr>
        <p:txBody>
          <a:bodyPr wrap="square" rtlCol="0">
            <a:spAutoFit/>
          </a:bodyPr>
          <a:lstStyle/>
          <a:p>
            <a:pPr algn="ctr"/>
            <a:r>
              <a:rPr lang="en-AU" sz="2400" b="1" dirty="0">
                <a:solidFill>
                  <a:srgbClr val="FFFF00"/>
                </a:solidFill>
                <a:latin typeface="Times New Roman" panose="02020603050405020304" pitchFamily="18" charset="0"/>
                <a:cs typeface="Times New Roman" panose="02020603050405020304" pitchFamily="18" charset="0"/>
              </a:rPr>
              <a:t>Serving in the Area of Influence, that God has Assigned</a:t>
            </a:r>
            <a:endParaRPr lang="en-AU" sz="2400" b="1" i="1" dirty="0">
              <a:solidFill>
                <a:srgbClr val="FFFF00"/>
              </a:solidFill>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F2044C96-8DEE-C246-8272-8A0E6C837BEE}"/>
              </a:ext>
            </a:extLst>
          </p:cNvPr>
          <p:cNvSpPr/>
          <p:nvPr/>
        </p:nvSpPr>
        <p:spPr>
          <a:xfrm>
            <a:off x="27610" y="1978694"/>
            <a:ext cx="9116389" cy="923330"/>
          </a:xfrm>
          <a:prstGeom prst="rect">
            <a:avLst/>
          </a:prstGeom>
          <a:solidFill>
            <a:schemeClr val="bg1"/>
          </a:solidFill>
        </p:spPr>
        <p:txBody>
          <a:bodyPr wrap="square">
            <a:spAutoFit/>
          </a:bodyPr>
          <a:lstStyle/>
          <a:p>
            <a:pPr indent="152400">
              <a:spcAft>
                <a:spcPts val="0"/>
              </a:spcAft>
            </a:pP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12 </a:t>
            </a:r>
            <a:r>
              <a:rPr lang="en-AU" dirty="0">
                <a:latin typeface="Comic Sans MS" panose="030F0902030302020204" pitchFamily="66" charset="0"/>
                <a:ea typeface="Times New Roman" panose="02020603050405020304" pitchFamily="18" charset="0"/>
                <a:cs typeface="Times New Roman" panose="02020603050405020304" pitchFamily="18" charset="0"/>
              </a:rPr>
              <a:t>Not that we dare to classify or compare ourselves with some of those who are commending themselves.  But when they measure themselves by one another and compare themselves with one another, they are without understanding.</a:t>
            </a:r>
            <a:r>
              <a:rPr lang="en-AU" dirty="0"/>
              <a:t> </a:t>
            </a:r>
            <a:endParaRPr lang="en-AU" dirty="0">
              <a:latin typeface="Comic Sans MS" panose="030F0902030302020204" pitchFamily="66" charset="0"/>
              <a:ea typeface="Times New Roman" panose="02020603050405020304" pitchFamily="18" charset="0"/>
            </a:endParaRPr>
          </a:p>
        </p:txBody>
      </p:sp>
      <p:sp>
        <p:nvSpPr>
          <p:cNvPr id="13" name="TextBox 12">
            <a:extLst>
              <a:ext uri="{FF2B5EF4-FFF2-40B4-BE49-F238E27FC236}">
                <a16:creationId xmlns:a16="http://schemas.microsoft.com/office/drawing/2014/main" id="{038703A8-1982-BA49-9D04-CC9B8AFC9F93}"/>
              </a:ext>
            </a:extLst>
          </p:cNvPr>
          <p:cNvSpPr txBox="1"/>
          <p:nvPr/>
        </p:nvSpPr>
        <p:spPr>
          <a:xfrm>
            <a:off x="-5938" y="3285938"/>
            <a:ext cx="9144000" cy="646331"/>
          </a:xfrm>
          <a:prstGeom prst="rect">
            <a:avLst/>
          </a:prstGeom>
          <a:noFill/>
          <a:ln>
            <a:noFill/>
          </a:ln>
        </p:spPr>
        <p:txBody>
          <a:bodyPr wrap="square" rtlCol="0">
            <a:spAutoFit/>
          </a:bodyPr>
          <a:lstStyle/>
          <a:p>
            <a:pPr marL="133350" indent="-133350">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Ordinary people have been assigned an area of influence by God</a:t>
            </a:r>
          </a:p>
          <a:p>
            <a:pPr marL="133350" indent="-133350">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It’s not about being an influential person or a ‘person of influence’.  </a:t>
            </a:r>
          </a:p>
        </p:txBody>
      </p:sp>
    </p:spTree>
    <p:extLst>
      <p:ext uri="{BB962C8B-B14F-4D97-AF65-F5344CB8AC3E}">
        <p14:creationId xmlns:p14="http://schemas.microsoft.com/office/powerpoint/2010/main" val="3033744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bldLvl="2"/>
      <p:bldP spid="11" grpId="0"/>
      <p:bldP spid="12" grpId="0" animBg="1"/>
      <p:bldP spid="13"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F49C26D-10DE-464D-BC4A-3C5485579F39}"/>
              </a:ext>
            </a:extLst>
          </p:cNvPr>
          <p:cNvSpPr txBox="1"/>
          <p:nvPr/>
        </p:nvSpPr>
        <p:spPr>
          <a:xfrm>
            <a:off x="14378" y="18090"/>
            <a:ext cx="3045454" cy="830997"/>
          </a:xfrm>
          <a:prstGeom prst="rect">
            <a:avLst/>
          </a:prstGeom>
          <a:noFill/>
        </p:spPr>
        <p:txBody>
          <a:bodyPr wrap="square" rtlCol="0">
            <a:spAutoFit/>
          </a:bodyPr>
          <a:lstStyle/>
          <a:p>
            <a:r>
              <a:rPr lang="en-AU" sz="2400" b="1" dirty="0">
                <a:solidFill>
                  <a:srgbClr val="FFFF00"/>
                </a:solidFill>
                <a:latin typeface="Times New Roman" panose="02020603050405020304" pitchFamily="18" charset="0"/>
                <a:cs typeface="Times New Roman" panose="02020603050405020304" pitchFamily="18" charset="0"/>
              </a:rPr>
              <a:t>To Be Commended by God</a:t>
            </a:r>
            <a:endParaRPr lang="en-AU" sz="2400" b="1" i="1" dirty="0">
              <a:solidFill>
                <a:srgbClr val="FFFF0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F87E6CB-0485-2840-B780-90797999B614}"/>
              </a:ext>
            </a:extLst>
          </p:cNvPr>
          <p:cNvSpPr txBox="1"/>
          <p:nvPr/>
        </p:nvSpPr>
        <p:spPr>
          <a:xfrm>
            <a:off x="14378" y="881768"/>
            <a:ext cx="9144000" cy="923330"/>
          </a:xfrm>
          <a:prstGeom prst="rect">
            <a:avLst/>
          </a:prstGeom>
          <a:noFill/>
          <a:ln>
            <a:noFill/>
          </a:ln>
        </p:spPr>
        <p:txBody>
          <a:bodyPr wrap="square" rtlCol="0">
            <a:spAutoFit/>
          </a:bodyPr>
          <a:lstStyle/>
          <a:p>
            <a:pPr marL="133350" indent="-133350">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We’re not supposed to compare ourselves to other Servants of God.  </a:t>
            </a:r>
            <a:br>
              <a:rPr lang="en-AU" dirty="0">
                <a:solidFill>
                  <a:schemeClr val="bg1"/>
                </a:solidFill>
                <a:latin typeface="Times New Roman" panose="02020603050405020304" pitchFamily="18" charset="0"/>
                <a:cs typeface="Times New Roman" panose="02020603050405020304" pitchFamily="18" charset="0"/>
              </a:rPr>
            </a:br>
            <a:r>
              <a:rPr lang="en-AU" dirty="0">
                <a:solidFill>
                  <a:schemeClr val="bg1"/>
                </a:solidFill>
                <a:latin typeface="Times New Roman" panose="02020603050405020304" pitchFamily="18" charset="0"/>
                <a:cs typeface="Times New Roman" panose="02020603050405020304" pitchFamily="18" charset="0"/>
              </a:rPr>
              <a:t>We are Servants of God;  They are Servants of God.  God calls and equips us for </a:t>
            </a:r>
            <a:r>
              <a:rPr lang="en-AU" b="1" dirty="0">
                <a:solidFill>
                  <a:schemeClr val="bg1"/>
                </a:solidFill>
                <a:latin typeface="Times New Roman" panose="02020603050405020304" pitchFamily="18" charset="0"/>
                <a:cs typeface="Times New Roman" panose="02020603050405020304" pitchFamily="18" charset="0"/>
              </a:rPr>
              <a:t>our</a:t>
            </a:r>
            <a:r>
              <a:rPr lang="en-AU" dirty="0">
                <a:solidFill>
                  <a:schemeClr val="bg1"/>
                </a:solidFill>
                <a:latin typeface="Times New Roman" panose="02020603050405020304" pitchFamily="18" charset="0"/>
                <a:cs typeface="Times New Roman" panose="02020603050405020304" pitchFamily="18" charset="0"/>
              </a:rPr>
              <a:t> ministry.</a:t>
            </a:r>
          </a:p>
          <a:p>
            <a:pPr marL="133350" indent="-133350">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No first or second prize.  To be commended by the Lord </a:t>
            </a:r>
            <a:r>
              <a:rPr lang="en-AU" b="1" dirty="0">
                <a:solidFill>
                  <a:schemeClr val="bg1"/>
                </a:solidFill>
                <a:latin typeface="Times New Roman" panose="02020603050405020304" pitchFamily="18" charset="0"/>
                <a:cs typeface="Times New Roman" panose="02020603050405020304" pitchFamily="18" charset="0"/>
              </a:rPr>
              <a:t>is</a:t>
            </a:r>
            <a:r>
              <a:rPr lang="en-AU" dirty="0">
                <a:solidFill>
                  <a:schemeClr val="bg1"/>
                </a:solidFill>
                <a:latin typeface="Times New Roman" panose="02020603050405020304" pitchFamily="18" charset="0"/>
                <a:cs typeface="Times New Roman" panose="02020603050405020304" pitchFamily="18" charset="0"/>
              </a:rPr>
              <a:t> the prize.</a:t>
            </a:r>
          </a:p>
        </p:txBody>
      </p:sp>
      <p:sp>
        <p:nvSpPr>
          <p:cNvPr id="6" name="Rectangle 5">
            <a:extLst>
              <a:ext uri="{FF2B5EF4-FFF2-40B4-BE49-F238E27FC236}">
                <a16:creationId xmlns:a16="http://schemas.microsoft.com/office/drawing/2014/main" id="{87311E44-51FE-0245-96C7-58F9212D8628}"/>
              </a:ext>
            </a:extLst>
          </p:cNvPr>
          <p:cNvSpPr/>
          <p:nvPr/>
        </p:nvSpPr>
        <p:spPr>
          <a:xfrm>
            <a:off x="3203848" y="0"/>
            <a:ext cx="5937349" cy="923330"/>
          </a:xfrm>
          <a:prstGeom prst="rect">
            <a:avLst/>
          </a:prstGeom>
          <a:solidFill>
            <a:schemeClr val="bg1"/>
          </a:solidFill>
        </p:spPr>
        <p:txBody>
          <a:bodyPr wrap="square">
            <a:spAutoFit/>
          </a:bodyPr>
          <a:lstStyle/>
          <a:p>
            <a:pPr indent="152400">
              <a:spcAft>
                <a:spcPts val="0"/>
              </a:spcAft>
            </a:pP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17 </a:t>
            </a:r>
            <a:r>
              <a:rPr lang="en-AU" dirty="0">
                <a:latin typeface="Comic Sans MS" panose="030F0902030302020204" pitchFamily="66" charset="0"/>
                <a:ea typeface="Times New Roman" panose="02020603050405020304" pitchFamily="18" charset="0"/>
                <a:cs typeface="Times New Roman" panose="02020603050405020304" pitchFamily="18" charset="0"/>
              </a:rPr>
              <a:t>“Let the one who boasts, boast in the Lord.”  </a:t>
            </a: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18 </a:t>
            </a:r>
            <a:r>
              <a:rPr lang="en-AU" dirty="0">
                <a:latin typeface="Comic Sans MS" panose="030F0902030302020204" pitchFamily="66" charset="0"/>
                <a:ea typeface="Times New Roman" panose="02020603050405020304" pitchFamily="18" charset="0"/>
                <a:cs typeface="Times New Roman" panose="02020603050405020304" pitchFamily="18" charset="0"/>
              </a:rPr>
              <a:t>For it is not the one who commends himself who is approved, but the one whom the Lord commends.</a:t>
            </a:r>
            <a:r>
              <a:rPr lang="en-AU" dirty="0"/>
              <a:t> </a:t>
            </a:r>
            <a:endParaRPr lang="en-AU" dirty="0">
              <a:latin typeface="Comic Sans MS" panose="030F0902030302020204" pitchFamily="66" charset="0"/>
              <a:ea typeface="Times New Roman" panose="02020603050405020304" pitchFamily="18" charset="0"/>
            </a:endParaRPr>
          </a:p>
        </p:txBody>
      </p:sp>
      <p:sp>
        <p:nvSpPr>
          <p:cNvPr id="11" name="TextBox 10">
            <a:extLst>
              <a:ext uri="{FF2B5EF4-FFF2-40B4-BE49-F238E27FC236}">
                <a16:creationId xmlns:a16="http://schemas.microsoft.com/office/drawing/2014/main" id="{91CA8128-9F28-E148-BEB1-6DA0ED7FF8FC}"/>
              </a:ext>
            </a:extLst>
          </p:cNvPr>
          <p:cNvSpPr txBox="1"/>
          <p:nvPr/>
        </p:nvSpPr>
        <p:spPr>
          <a:xfrm>
            <a:off x="107504" y="1642124"/>
            <a:ext cx="9129622" cy="461665"/>
          </a:xfrm>
          <a:prstGeom prst="rect">
            <a:avLst/>
          </a:prstGeom>
          <a:noFill/>
        </p:spPr>
        <p:txBody>
          <a:bodyPr wrap="square" rtlCol="0">
            <a:spAutoFit/>
          </a:bodyPr>
          <a:lstStyle/>
          <a:p>
            <a:pPr algn="ctr"/>
            <a:r>
              <a:rPr lang="en-AU" sz="2400" b="1" dirty="0">
                <a:solidFill>
                  <a:srgbClr val="FFFF00"/>
                </a:solidFill>
                <a:latin typeface="Times New Roman" panose="02020603050405020304" pitchFamily="18" charset="0"/>
                <a:cs typeface="Times New Roman" panose="02020603050405020304" pitchFamily="18" charset="0"/>
              </a:rPr>
              <a:t>Serving in the Area of Influence, that God has Assigned</a:t>
            </a:r>
            <a:endParaRPr lang="en-AU" sz="2400" b="1" i="1" dirty="0">
              <a:solidFill>
                <a:srgbClr val="FFFF00"/>
              </a:solidFill>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038703A8-1982-BA49-9D04-CC9B8AFC9F93}"/>
              </a:ext>
            </a:extLst>
          </p:cNvPr>
          <p:cNvSpPr txBox="1"/>
          <p:nvPr/>
        </p:nvSpPr>
        <p:spPr>
          <a:xfrm>
            <a:off x="94377" y="2042019"/>
            <a:ext cx="9144000" cy="646331"/>
          </a:xfrm>
          <a:prstGeom prst="rect">
            <a:avLst/>
          </a:prstGeom>
          <a:noFill/>
          <a:ln>
            <a:noFill/>
          </a:ln>
        </p:spPr>
        <p:txBody>
          <a:bodyPr wrap="square" rtlCol="0">
            <a:spAutoFit/>
          </a:bodyPr>
          <a:lstStyle/>
          <a:p>
            <a:pPr marL="133350" indent="-133350">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Ordinary people have been assigned an area of influence by God</a:t>
            </a:r>
          </a:p>
          <a:p>
            <a:pPr marL="133350" indent="-133350">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It’s not about being an influential person or a ‘person of influence’.  </a:t>
            </a:r>
          </a:p>
        </p:txBody>
      </p:sp>
      <p:sp>
        <p:nvSpPr>
          <p:cNvPr id="15" name="Rectangle 14">
            <a:extLst>
              <a:ext uri="{FF2B5EF4-FFF2-40B4-BE49-F238E27FC236}">
                <a16:creationId xmlns:a16="http://schemas.microsoft.com/office/drawing/2014/main" id="{E8F75329-9748-C142-B0C5-66510698BB25}"/>
              </a:ext>
            </a:extLst>
          </p:cNvPr>
          <p:cNvSpPr/>
          <p:nvPr/>
        </p:nvSpPr>
        <p:spPr>
          <a:xfrm>
            <a:off x="0" y="2641476"/>
            <a:ext cx="9116389" cy="2585323"/>
          </a:xfrm>
          <a:prstGeom prst="rect">
            <a:avLst/>
          </a:prstGeom>
          <a:solidFill>
            <a:schemeClr val="bg1"/>
          </a:solidFill>
        </p:spPr>
        <p:txBody>
          <a:bodyPr wrap="square">
            <a:spAutoFit/>
          </a:bodyPr>
          <a:lstStyle/>
          <a:p>
            <a:pPr indent="152400">
              <a:spcAft>
                <a:spcPts val="0"/>
              </a:spcAft>
            </a:pP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1 Corinthians 1:26 </a:t>
            </a:r>
            <a:r>
              <a:rPr lang="en-AU" dirty="0">
                <a:latin typeface="Comic Sans MS" panose="030F0902030302020204" pitchFamily="66" charset="0"/>
                <a:ea typeface="Times New Roman" panose="02020603050405020304" pitchFamily="18" charset="0"/>
                <a:cs typeface="Times New Roman" panose="02020603050405020304" pitchFamily="18" charset="0"/>
              </a:rPr>
              <a:t>For consider your calling, brothers: not many of you were wise according to worldly standards, not many were powerful, not many were of noble birth. </a:t>
            </a: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27 </a:t>
            </a:r>
            <a:r>
              <a:rPr lang="en-AU" b="1" u="sng" dirty="0">
                <a:latin typeface="Comic Sans MS" panose="030F0902030302020204" pitchFamily="66" charset="0"/>
                <a:ea typeface="Times New Roman" panose="02020603050405020304" pitchFamily="18" charset="0"/>
                <a:cs typeface="Times New Roman" panose="02020603050405020304" pitchFamily="18" charset="0"/>
              </a:rPr>
              <a:t>But</a:t>
            </a:r>
            <a:r>
              <a:rPr lang="en-AU" dirty="0">
                <a:latin typeface="Comic Sans MS" panose="030F0902030302020204" pitchFamily="66" charset="0"/>
                <a:ea typeface="Times New Roman" panose="02020603050405020304" pitchFamily="18" charset="0"/>
                <a:cs typeface="Times New Roman" panose="02020603050405020304" pitchFamily="18" charset="0"/>
              </a:rPr>
              <a:t> God chose what is foolish in the world to shame the wise;  God chose what is weak in the world to shame the strong;  </a:t>
            </a: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28 </a:t>
            </a:r>
            <a:r>
              <a:rPr lang="en-AU" dirty="0">
                <a:latin typeface="Comic Sans MS" panose="030F0902030302020204" pitchFamily="66" charset="0"/>
                <a:ea typeface="Times New Roman" panose="02020603050405020304" pitchFamily="18" charset="0"/>
                <a:cs typeface="Times New Roman" panose="02020603050405020304" pitchFamily="18" charset="0"/>
              </a:rPr>
              <a:t>God chose what is low and despised in the world, even things that are not, to bring to nothing things that are, </a:t>
            </a: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29 </a:t>
            </a:r>
            <a:r>
              <a:rPr lang="en-AU" dirty="0">
                <a:latin typeface="Comic Sans MS" panose="030F0902030302020204" pitchFamily="66" charset="0"/>
                <a:ea typeface="Times New Roman" panose="02020603050405020304" pitchFamily="18" charset="0"/>
                <a:cs typeface="Times New Roman" panose="02020603050405020304" pitchFamily="18" charset="0"/>
              </a:rPr>
              <a:t>so that no human being might boast in the presence of God.  </a:t>
            </a: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30 </a:t>
            </a:r>
            <a:r>
              <a:rPr lang="en-AU" dirty="0">
                <a:latin typeface="Comic Sans MS" panose="030F0902030302020204" pitchFamily="66" charset="0"/>
                <a:ea typeface="Times New Roman" panose="02020603050405020304" pitchFamily="18" charset="0"/>
                <a:cs typeface="Times New Roman" panose="02020603050405020304" pitchFamily="18" charset="0"/>
              </a:rPr>
              <a:t>And because of him you are in Christ Jesus, who became to us wisdom from God, righteousness and sanctification and redemption, </a:t>
            </a: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31 </a:t>
            </a:r>
            <a:r>
              <a:rPr lang="en-AU" dirty="0">
                <a:latin typeface="Comic Sans MS" panose="030F0902030302020204" pitchFamily="66" charset="0"/>
                <a:ea typeface="Times New Roman" panose="02020603050405020304" pitchFamily="18" charset="0"/>
                <a:cs typeface="Times New Roman" panose="02020603050405020304" pitchFamily="18" charset="0"/>
              </a:rPr>
              <a:t>so that, as it is written, </a:t>
            </a:r>
            <a:r>
              <a:rPr lang="en-AU" dirty="0">
                <a:latin typeface="Comic Sans MS" panose="030F0902030302020204" pitchFamily="66" charset="0"/>
                <a:cs typeface="Times New Roman" panose="02020603050405020304" pitchFamily="18" charset="0"/>
              </a:rPr>
              <a:t>“Let  the  one  who  boasts,   boast  in  the  Lord.” </a:t>
            </a:r>
          </a:p>
        </p:txBody>
      </p:sp>
    </p:spTree>
    <p:extLst>
      <p:ext uri="{BB962C8B-B14F-4D97-AF65-F5344CB8AC3E}">
        <p14:creationId xmlns:p14="http://schemas.microsoft.com/office/powerpoint/2010/main" val="1167652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F49C26D-10DE-464D-BC4A-3C5485579F39}"/>
              </a:ext>
            </a:extLst>
          </p:cNvPr>
          <p:cNvSpPr txBox="1"/>
          <p:nvPr/>
        </p:nvSpPr>
        <p:spPr>
          <a:xfrm>
            <a:off x="14378" y="18090"/>
            <a:ext cx="3045454" cy="830997"/>
          </a:xfrm>
          <a:prstGeom prst="rect">
            <a:avLst/>
          </a:prstGeom>
          <a:noFill/>
        </p:spPr>
        <p:txBody>
          <a:bodyPr wrap="square" rtlCol="0">
            <a:spAutoFit/>
          </a:bodyPr>
          <a:lstStyle/>
          <a:p>
            <a:r>
              <a:rPr lang="en-AU" sz="2400" b="1" dirty="0">
                <a:solidFill>
                  <a:srgbClr val="FFFF00"/>
                </a:solidFill>
                <a:latin typeface="Times New Roman" panose="02020603050405020304" pitchFamily="18" charset="0"/>
                <a:cs typeface="Times New Roman" panose="02020603050405020304" pitchFamily="18" charset="0"/>
              </a:rPr>
              <a:t>To Be Commended by God</a:t>
            </a:r>
            <a:endParaRPr lang="en-AU" sz="2400" b="1" i="1" dirty="0">
              <a:solidFill>
                <a:srgbClr val="FFFF0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F87E6CB-0485-2840-B780-90797999B614}"/>
              </a:ext>
            </a:extLst>
          </p:cNvPr>
          <p:cNvSpPr txBox="1"/>
          <p:nvPr/>
        </p:nvSpPr>
        <p:spPr>
          <a:xfrm>
            <a:off x="14378" y="881768"/>
            <a:ext cx="9144000" cy="923330"/>
          </a:xfrm>
          <a:prstGeom prst="rect">
            <a:avLst/>
          </a:prstGeom>
          <a:noFill/>
          <a:ln>
            <a:noFill/>
          </a:ln>
        </p:spPr>
        <p:txBody>
          <a:bodyPr wrap="square" rtlCol="0">
            <a:spAutoFit/>
          </a:bodyPr>
          <a:lstStyle/>
          <a:p>
            <a:pPr marL="133350" indent="-133350">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We’re not supposed to compare ourselves to other Servants of God.  </a:t>
            </a:r>
            <a:br>
              <a:rPr lang="en-AU" dirty="0">
                <a:solidFill>
                  <a:schemeClr val="bg1"/>
                </a:solidFill>
                <a:latin typeface="Times New Roman" panose="02020603050405020304" pitchFamily="18" charset="0"/>
                <a:cs typeface="Times New Roman" panose="02020603050405020304" pitchFamily="18" charset="0"/>
              </a:rPr>
            </a:br>
            <a:r>
              <a:rPr lang="en-AU" dirty="0">
                <a:solidFill>
                  <a:schemeClr val="bg1"/>
                </a:solidFill>
                <a:latin typeface="Times New Roman" panose="02020603050405020304" pitchFamily="18" charset="0"/>
                <a:cs typeface="Times New Roman" panose="02020603050405020304" pitchFamily="18" charset="0"/>
              </a:rPr>
              <a:t>We are Servants of God;  They are Servants of God.  God calls and equips us for </a:t>
            </a:r>
            <a:r>
              <a:rPr lang="en-AU" b="1" dirty="0">
                <a:solidFill>
                  <a:schemeClr val="bg1"/>
                </a:solidFill>
                <a:latin typeface="Times New Roman" panose="02020603050405020304" pitchFamily="18" charset="0"/>
                <a:cs typeface="Times New Roman" panose="02020603050405020304" pitchFamily="18" charset="0"/>
              </a:rPr>
              <a:t>our</a:t>
            </a:r>
            <a:r>
              <a:rPr lang="en-AU" dirty="0">
                <a:solidFill>
                  <a:schemeClr val="bg1"/>
                </a:solidFill>
                <a:latin typeface="Times New Roman" panose="02020603050405020304" pitchFamily="18" charset="0"/>
                <a:cs typeface="Times New Roman" panose="02020603050405020304" pitchFamily="18" charset="0"/>
              </a:rPr>
              <a:t> ministry.</a:t>
            </a:r>
          </a:p>
          <a:p>
            <a:pPr marL="133350" indent="-133350">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No first or second prize.  To be commended by the Lord </a:t>
            </a:r>
            <a:r>
              <a:rPr lang="en-AU" b="1" dirty="0">
                <a:solidFill>
                  <a:schemeClr val="bg1"/>
                </a:solidFill>
                <a:latin typeface="Times New Roman" panose="02020603050405020304" pitchFamily="18" charset="0"/>
                <a:cs typeface="Times New Roman" panose="02020603050405020304" pitchFamily="18" charset="0"/>
              </a:rPr>
              <a:t>is</a:t>
            </a:r>
            <a:r>
              <a:rPr lang="en-AU" dirty="0">
                <a:solidFill>
                  <a:schemeClr val="bg1"/>
                </a:solidFill>
                <a:latin typeface="Times New Roman" panose="02020603050405020304" pitchFamily="18" charset="0"/>
                <a:cs typeface="Times New Roman" panose="02020603050405020304" pitchFamily="18" charset="0"/>
              </a:rPr>
              <a:t> the prize.</a:t>
            </a:r>
          </a:p>
        </p:txBody>
      </p:sp>
      <p:sp>
        <p:nvSpPr>
          <p:cNvPr id="6" name="Rectangle 5">
            <a:extLst>
              <a:ext uri="{FF2B5EF4-FFF2-40B4-BE49-F238E27FC236}">
                <a16:creationId xmlns:a16="http://schemas.microsoft.com/office/drawing/2014/main" id="{87311E44-51FE-0245-96C7-58F9212D8628}"/>
              </a:ext>
            </a:extLst>
          </p:cNvPr>
          <p:cNvSpPr/>
          <p:nvPr/>
        </p:nvSpPr>
        <p:spPr>
          <a:xfrm>
            <a:off x="3203848" y="0"/>
            <a:ext cx="5937349" cy="923330"/>
          </a:xfrm>
          <a:prstGeom prst="rect">
            <a:avLst/>
          </a:prstGeom>
          <a:solidFill>
            <a:schemeClr val="bg1"/>
          </a:solidFill>
        </p:spPr>
        <p:txBody>
          <a:bodyPr wrap="square">
            <a:spAutoFit/>
          </a:bodyPr>
          <a:lstStyle/>
          <a:p>
            <a:pPr indent="152400">
              <a:spcAft>
                <a:spcPts val="0"/>
              </a:spcAft>
            </a:pP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17 </a:t>
            </a:r>
            <a:r>
              <a:rPr lang="en-AU" dirty="0">
                <a:latin typeface="Comic Sans MS" panose="030F0902030302020204" pitchFamily="66" charset="0"/>
                <a:ea typeface="Times New Roman" panose="02020603050405020304" pitchFamily="18" charset="0"/>
                <a:cs typeface="Times New Roman" panose="02020603050405020304" pitchFamily="18" charset="0"/>
              </a:rPr>
              <a:t>“Let the one who boasts, boast in the Lord.”  </a:t>
            </a:r>
            <a:r>
              <a:rPr lang="en-AU" b="1" baseline="30000" dirty="0">
                <a:latin typeface="Comic Sans MS" panose="030F0902030302020204" pitchFamily="66" charset="0"/>
                <a:ea typeface="Times New Roman" panose="02020603050405020304" pitchFamily="18" charset="0"/>
                <a:cs typeface="Times New Roman" panose="02020603050405020304" pitchFamily="18" charset="0"/>
              </a:rPr>
              <a:t>18 </a:t>
            </a:r>
            <a:r>
              <a:rPr lang="en-AU" dirty="0">
                <a:latin typeface="Comic Sans MS" panose="030F0902030302020204" pitchFamily="66" charset="0"/>
                <a:ea typeface="Times New Roman" panose="02020603050405020304" pitchFamily="18" charset="0"/>
                <a:cs typeface="Times New Roman" panose="02020603050405020304" pitchFamily="18" charset="0"/>
              </a:rPr>
              <a:t>For it is not the one who commends himself who is approved, but the one whom the Lord commends.</a:t>
            </a:r>
            <a:r>
              <a:rPr lang="en-AU" dirty="0"/>
              <a:t> </a:t>
            </a:r>
            <a:endParaRPr lang="en-AU" dirty="0">
              <a:latin typeface="Comic Sans MS" panose="030F0902030302020204" pitchFamily="66" charset="0"/>
              <a:ea typeface="Times New Roman" panose="02020603050405020304" pitchFamily="18" charset="0"/>
            </a:endParaRPr>
          </a:p>
        </p:txBody>
      </p:sp>
      <p:sp>
        <p:nvSpPr>
          <p:cNvPr id="11" name="TextBox 10">
            <a:extLst>
              <a:ext uri="{FF2B5EF4-FFF2-40B4-BE49-F238E27FC236}">
                <a16:creationId xmlns:a16="http://schemas.microsoft.com/office/drawing/2014/main" id="{91CA8128-9F28-E148-BEB1-6DA0ED7FF8FC}"/>
              </a:ext>
            </a:extLst>
          </p:cNvPr>
          <p:cNvSpPr txBox="1"/>
          <p:nvPr/>
        </p:nvSpPr>
        <p:spPr>
          <a:xfrm>
            <a:off x="107504" y="1642124"/>
            <a:ext cx="9129622" cy="461665"/>
          </a:xfrm>
          <a:prstGeom prst="rect">
            <a:avLst/>
          </a:prstGeom>
          <a:noFill/>
        </p:spPr>
        <p:txBody>
          <a:bodyPr wrap="square" rtlCol="0">
            <a:spAutoFit/>
          </a:bodyPr>
          <a:lstStyle/>
          <a:p>
            <a:pPr algn="ctr"/>
            <a:r>
              <a:rPr lang="en-AU" sz="2400" b="1" dirty="0">
                <a:solidFill>
                  <a:srgbClr val="FFFF00"/>
                </a:solidFill>
                <a:latin typeface="Times New Roman" panose="02020603050405020304" pitchFamily="18" charset="0"/>
                <a:cs typeface="Times New Roman" panose="02020603050405020304" pitchFamily="18" charset="0"/>
              </a:rPr>
              <a:t>Serving in the Area of Influence, that God has Assigned</a:t>
            </a:r>
            <a:endParaRPr lang="en-AU" sz="2400" b="1" i="1" dirty="0">
              <a:solidFill>
                <a:srgbClr val="FFFF00"/>
              </a:solidFill>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038703A8-1982-BA49-9D04-CC9B8AFC9F93}"/>
              </a:ext>
            </a:extLst>
          </p:cNvPr>
          <p:cNvSpPr txBox="1"/>
          <p:nvPr/>
        </p:nvSpPr>
        <p:spPr>
          <a:xfrm>
            <a:off x="94377" y="2042019"/>
            <a:ext cx="9144000" cy="1477328"/>
          </a:xfrm>
          <a:prstGeom prst="rect">
            <a:avLst/>
          </a:prstGeom>
          <a:noFill/>
          <a:ln>
            <a:noFill/>
          </a:ln>
        </p:spPr>
        <p:txBody>
          <a:bodyPr wrap="square" rtlCol="0">
            <a:spAutoFit/>
          </a:bodyPr>
          <a:lstStyle/>
          <a:p>
            <a:pPr marL="133350" indent="-133350">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Ordinary people have been assigned an area of influence by God</a:t>
            </a:r>
          </a:p>
          <a:p>
            <a:pPr marL="133350" indent="-133350">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It’s not about being an influential person or a ‘person of influence’.</a:t>
            </a:r>
          </a:p>
          <a:p>
            <a:pPr marL="133350" indent="-133350">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God has already put us in our ‘area of influence’.</a:t>
            </a:r>
          </a:p>
          <a:p>
            <a:pPr marL="133350" indent="-133350">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We share the Gospel and the Love of God with those we are connected with</a:t>
            </a:r>
          </a:p>
          <a:p>
            <a:pPr marL="133350" indent="-133350">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God does His amazing work through us.  </a:t>
            </a:r>
          </a:p>
        </p:txBody>
      </p:sp>
      <p:sp>
        <p:nvSpPr>
          <p:cNvPr id="9" name="Rectangle 8">
            <a:extLst>
              <a:ext uri="{FF2B5EF4-FFF2-40B4-BE49-F238E27FC236}">
                <a16:creationId xmlns:a16="http://schemas.microsoft.com/office/drawing/2014/main" id="{A80E94B9-7F3F-3743-9E18-E905475DBC2C}"/>
              </a:ext>
            </a:extLst>
          </p:cNvPr>
          <p:cNvSpPr/>
          <p:nvPr/>
        </p:nvSpPr>
        <p:spPr>
          <a:xfrm>
            <a:off x="6251" y="4009628"/>
            <a:ext cx="9137749" cy="646331"/>
          </a:xfrm>
          <a:prstGeom prst="rect">
            <a:avLst/>
          </a:prstGeom>
          <a:solidFill>
            <a:schemeClr val="bg1"/>
          </a:solidFill>
        </p:spPr>
        <p:txBody>
          <a:bodyPr wrap="square">
            <a:spAutoFit/>
          </a:bodyPr>
          <a:lstStyle/>
          <a:p>
            <a:pPr indent="152400">
              <a:spcAft>
                <a:spcPts val="0"/>
              </a:spcAft>
            </a:pPr>
            <a:r>
              <a:rPr lang="en-AU" dirty="0">
                <a:latin typeface="Comic Sans MS" panose="030F0902030302020204" pitchFamily="66" charset="0"/>
                <a:ea typeface="Times New Roman" panose="02020603050405020304" pitchFamily="18" charset="0"/>
                <a:cs typeface="Times New Roman" panose="02020603050405020304" pitchFamily="18" charset="0"/>
              </a:rPr>
              <a:t>“Fear God and give him glory, because the hour of his judgment has come, and worship him who made heaven and earth, the sea and the springs of water.”</a:t>
            </a:r>
            <a:r>
              <a:rPr lang="en-AU" dirty="0"/>
              <a:t> </a:t>
            </a:r>
            <a:endParaRPr lang="en-AU" dirty="0">
              <a:latin typeface="Comic Sans MS" panose="030F0902030302020204" pitchFamily="66" charset="0"/>
              <a:ea typeface="Times New Roman" panose="02020603050405020304" pitchFamily="18" charset="0"/>
            </a:endParaRPr>
          </a:p>
        </p:txBody>
      </p:sp>
      <p:sp>
        <p:nvSpPr>
          <p:cNvPr id="12" name="TextBox 11">
            <a:extLst>
              <a:ext uri="{FF2B5EF4-FFF2-40B4-BE49-F238E27FC236}">
                <a16:creationId xmlns:a16="http://schemas.microsoft.com/office/drawing/2014/main" id="{163B1E97-04DA-3F48-8AC5-559827263751}"/>
              </a:ext>
            </a:extLst>
          </p:cNvPr>
          <p:cNvSpPr txBox="1"/>
          <p:nvPr/>
        </p:nvSpPr>
        <p:spPr>
          <a:xfrm>
            <a:off x="6251" y="3649588"/>
            <a:ext cx="2727753" cy="400110"/>
          </a:xfrm>
          <a:prstGeom prst="rect">
            <a:avLst/>
          </a:prstGeom>
          <a:noFill/>
        </p:spPr>
        <p:txBody>
          <a:bodyPr wrap="square" rtlCol="0">
            <a:spAutoFit/>
          </a:bodyPr>
          <a:lstStyle/>
          <a:p>
            <a:r>
              <a:rPr lang="en-AU" sz="2000" dirty="0">
                <a:solidFill>
                  <a:srgbClr val="FFFF00"/>
                </a:solidFill>
                <a:latin typeface="Times New Roman" panose="02020603050405020304" pitchFamily="18" charset="0"/>
                <a:cs typeface="Times New Roman" panose="02020603050405020304" pitchFamily="18" charset="0"/>
              </a:rPr>
              <a:t>The Gospel Message</a:t>
            </a:r>
            <a:endParaRPr lang="en-AU" sz="2000" i="1" dirty="0">
              <a:solidFill>
                <a:srgbClr val="FFFF00"/>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35A16B33-43DA-F24C-8851-7ED99DDF6C83}"/>
              </a:ext>
            </a:extLst>
          </p:cNvPr>
          <p:cNvSpPr txBox="1"/>
          <p:nvPr/>
        </p:nvSpPr>
        <p:spPr>
          <a:xfrm>
            <a:off x="-2803" y="4961574"/>
            <a:ext cx="9144000" cy="369332"/>
          </a:xfrm>
          <a:prstGeom prst="rect">
            <a:avLst/>
          </a:prstGeom>
          <a:noFill/>
          <a:ln>
            <a:noFill/>
          </a:ln>
        </p:spPr>
        <p:txBody>
          <a:bodyPr wrap="square" rtlCol="0">
            <a:spAutoFit/>
          </a:bodyPr>
          <a:lstStyle/>
          <a:p>
            <a:pPr marL="133350" indent="-133350">
              <a:buFont typeface="Arial" panose="020B0604020202020204" pitchFamily="34" charset="0"/>
              <a:buChar char="•"/>
            </a:pPr>
            <a:r>
              <a:rPr lang="en-AU" dirty="0">
                <a:solidFill>
                  <a:schemeClr val="bg1"/>
                </a:solidFill>
                <a:latin typeface="Times New Roman" panose="02020603050405020304" pitchFamily="18" charset="0"/>
                <a:cs typeface="Times New Roman" panose="02020603050405020304" pitchFamily="18" charset="0"/>
              </a:rPr>
              <a:t>Let’s make the effort to keep in contact with those in our area of influence. </a:t>
            </a:r>
          </a:p>
        </p:txBody>
      </p:sp>
    </p:spTree>
    <p:extLst>
      <p:ext uri="{BB962C8B-B14F-4D97-AF65-F5344CB8AC3E}">
        <p14:creationId xmlns:p14="http://schemas.microsoft.com/office/powerpoint/2010/main" val="3688564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9" grpId="0" animBg="1"/>
      <p:bldP spid="12" grpId="0"/>
      <p:bldP spid="14"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103491</TotalTime>
  <Words>990</Words>
  <Application>Microsoft Macintosh PowerPoint</Application>
  <PresentationFormat>On-screen Show (16:10)</PresentationFormat>
  <Paragraphs>41</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Comic Sans MS</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 Brumpton</dc:creator>
  <cp:lastModifiedBy>Michael Brumpton</cp:lastModifiedBy>
  <cp:revision>1672</cp:revision>
  <cp:lastPrinted>2020-02-28T07:36:30Z</cp:lastPrinted>
  <dcterms:created xsi:type="dcterms:W3CDTF">2016-11-04T06:28:01Z</dcterms:created>
  <dcterms:modified xsi:type="dcterms:W3CDTF">2020-04-03T10:39:23Z</dcterms:modified>
</cp:coreProperties>
</file>